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82cd0974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82cd0974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b652d2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b652d2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129c27ff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129c27ff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b652d2a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b652d2a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129c27ff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129c27ff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2618f08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2618f0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12618f08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12618f08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129c27ff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129c27ff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129c27ff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129c27ff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129c27ff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129c27ff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8b652d2a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8b652d2a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12bb3577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12bb3577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12bb3577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12bb3577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129c27f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129c27f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129c27ff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129c27ff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129c27ff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129c27ff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129c27ff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129c27ff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129c27ff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129c27ff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8b652d2a0_4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8b652d2a0_4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129c27ff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129c27ff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129c27ff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129c27ff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82cd097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82cd097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129c27ff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129c27ff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129c27ff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129c27ff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129c27f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129c27f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b652d2a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b652d2a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12618f08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12618f08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2618f08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12618f08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12618f08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12618f08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12618f08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12618f08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2618f08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12618f08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gif"/><Relationship Id="rId4" Type="http://schemas.openxmlformats.org/officeDocument/2006/relationships/image" Target="../media/image2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Effects of Training Sample Size on Photometric Redshift Error for LSST</a:t>
            </a:r>
            <a:endParaRPr sz="3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Yilun Guan, Hongbo Cai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to ANNz2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new implementation of the public software for photometric redshift (photo-z)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Based on TMVA, a C++ ML package developed in Cern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Utilizes multiple machine learning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Includes artificial neural networks and boosted decision trees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655050" y="2730300"/>
            <a:ext cx="78339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genInputTrees                  train                  optimize                    evaluate</a:t>
            </a:r>
            <a:endParaRPr sz="1800"/>
          </a:p>
        </p:txBody>
      </p:sp>
      <p:sp>
        <p:nvSpPr>
          <p:cNvPr id="132" name="Google Shape;132;p22"/>
          <p:cNvSpPr txBox="1"/>
          <p:nvPr/>
        </p:nvSpPr>
        <p:spPr>
          <a:xfrm flipH="1" rot="10800000">
            <a:off x="4602913" y="3384000"/>
            <a:ext cx="10422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303750" y="3384000"/>
            <a:ext cx="844200" cy="42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3898075" y="3384000"/>
            <a:ext cx="844200" cy="42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6090300" y="3384000"/>
            <a:ext cx="844200" cy="42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networks (ANN)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5349240" cy="331755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5257925" y="1316100"/>
            <a:ext cx="3692700" cy="2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Mapping between a set of input variables and output variables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</a:t>
            </a:r>
            <a:r>
              <a:rPr lang="en" sz="1800"/>
              <a:t>nput layer, hidden layer and output layer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Activation functions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Neurons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 of ANNs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Sigmoid function                                                tanh function                                                     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47099"/>
            <a:ext cx="4389120" cy="211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888" y="1749175"/>
            <a:ext cx="4152119" cy="2115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7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Boosted decision trees (BDT)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43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   Decision tree                                                  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82813"/>
            <a:ext cx="41605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4264425" y="2010025"/>
            <a:ext cx="42642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Sensitive to statistical fluctuation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small change may affect subsequent nodes and the entire structure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It is therefore beneficial to use not a single tree, but a forest of trees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Boosted decision trees (BDT)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6375"/>
            <a:ext cx="5246370" cy="28885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5398650" y="1481550"/>
            <a:ext cx="32181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forest of trees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Involves training multiple classifiers using the same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data are re-weighted differently for each tree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combined estimator is then derived from the weighted majority vote of trees in the forest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Training: varying sample sizes from 10^3 to 10^6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Testing: 10^5 randomly selected samples (non-overlapping with training samples)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Evaluate photo-z error with NMAD (normalized median absolute deviation) of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Fit power law with a least-square algorithm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975" y="2629738"/>
            <a:ext cx="2491913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100" y="3726125"/>
            <a:ext cx="1622100" cy="2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6045900" y="4435391"/>
            <a:ext cx="2715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Repeat for each ML algorithm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2727"/>
            <a:ext cx="8520599" cy="384927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random forest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81414"/>
            <a:ext cx="8520601" cy="387368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k-nearest neighbors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81414"/>
            <a:ext cx="8520601" cy="3873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XGBoost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1712325" y="361025"/>
            <a:ext cx="1868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 Forest</a:t>
            </a:r>
            <a:endParaRPr b="1"/>
          </a:p>
        </p:txBody>
      </p:sp>
      <p:sp>
        <p:nvSpPr>
          <p:cNvPr id="200" name="Google Shape;200;p31"/>
          <p:cNvSpPr txBox="1"/>
          <p:nvPr/>
        </p:nvSpPr>
        <p:spPr>
          <a:xfrm>
            <a:off x="6368875" y="361025"/>
            <a:ext cx="6744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KNN</a:t>
            </a:r>
            <a:endParaRPr b="1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627125"/>
            <a:ext cx="8270750" cy="41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Photometric redshifts (photo-z)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425" y="899950"/>
            <a:ext cx="5073174" cy="38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7177450" y="4704850"/>
            <a:ext cx="2478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highlight>
                  <a:srgbClr val="FFFFFF"/>
                </a:highlight>
              </a:rPr>
              <a:t>Pedregosa 2011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Redshift determines how far in history is an astronomical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measurements is through spectrography (spectro-z)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</a:t>
            </a:r>
            <a:r>
              <a:rPr lang="en"/>
              <a:t>consuming: ~100 hours per redshift determination from spectroscopy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Photo-z m</a:t>
            </a:r>
            <a:r>
              <a:rPr lang="en"/>
              <a:t>easures redshift (z) without using spectrum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broad passband of colors to determine redshifts.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example: </a:t>
            </a:r>
            <a:r>
              <a:rPr i="1" lang="en"/>
              <a:t>ugriz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1818125" y="388250"/>
            <a:ext cx="221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 Forest</a:t>
            </a:r>
            <a:endParaRPr b="1"/>
          </a:p>
        </p:txBody>
      </p:sp>
      <p:sp>
        <p:nvSpPr>
          <p:cNvPr id="207" name="Google Shape;207;p32"/>
          <p:cNvSpPr txBox="1"/>
          <p:nvPr/>
        </p:nvSpPr>
        <p:spPr>
          <a:xfrm>
            <a:off x="6576950" y="388250"/>
            <a:ext cx="221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KNN</a:t>
            </a:r>
            <a:endParaRPr b="1"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050" y="796475"/>
            <a:ext cx="4182531" cy="32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52" y="803069"/>
            <a:ext cx="4182525" cy="324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1818125" y="388250"/>
            <a:ext cx="221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 Forest</a:t>
            </a:r>
            <a:endParaRPr b="1"/>
          </a:p>
        </p:txBody>
      </p:sp>
      <p:sp>
        <p:nvSpPr>
          <p:cNvPr id="215" name="Google Shape;215;p33"/>
          <p:cNvSpPr txBox="1"/>
          <p:nvPr/>
        </p:nvSpPr>
        <p:spPr>
          <a:xfrm>
            <a:off x="6576950" y="388250"/>
            <a:ext cx="221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XGBoost</a:t>
            </a:r>
            <a:endParaRPr b="1"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2" y="803069"/>
            <a:ext cx="4182525" cy="324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750" y="806755"/>
            <a:ext cx="4182525" cy="324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Artificial neural networks (ANN)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389120" cy="329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175" y="1152475"/>
            <a:ext cx="4389120" cy="329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Results: Artificial neural networks (ANN)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1152475"/>
            <a:ext cx="548640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Boosted decision trees (BDT)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900" y="1017725"/>
            <a:ext cx="54864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00" y="1152475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ANN+BDT mixture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657599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300" y="923875"/>
            <a:ext cx="54864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0" y="1117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scalings of photo-z estimation error with training sample size given by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Random forest, K-nearest neighbours and XGBoost are </a:t>
            </a:r>
            <a:r>
              <a:rPr b="1" lang="en"/>
              <a:t>similar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scaling of </a:t>
            </a:r>
            <a:r>
              <a:rPr lang="en"/>
              <a:t>photo-z estimation error with training sample size given by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ANN, BDT and their mixture are </a:t>
            </a:r>
            <a:r>
              <a:rPr b="1" lang="en"/>
              <a:t>quite different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the performance of ANN?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527850" y="186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z-binned: r</a:t>
            </a:r>
            <a:r>
              <a:rPr lang="en"/>
              <a:t>andom forest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93" y="1166426"/>
            <a:ext cx="83665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z-binned: k-nearest neighbours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07" y="1161553"/>
            <a:ext cx="8337239" cy="382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Synoptic Survey Telescope (LSST)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425" y="1017725"/>
            <a:ext cx="4735700" cy="35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35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10-year survey with </a:t>
            </a:r>
            <a:r>
              <a:rPr lang="en"/>
              <a:t>unprecedented</a:t>
            </a:r>
            <a:r>
              <a:rPr lang="en"/>
              <a:t> coverage and depth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Scan entire sky every 3 nights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World largest camera: 10 billion pixels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 standard broad passband: </a:t>
            </a:r>
            <a:r>
              <a:rPr i="1" lang="en"/>
              <a:t>ugrizy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Able to detect &gt; 4 billions of galaxies -&gt; problem for spectroscopy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50,000 years to measure their spectroscopy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Rely on photo-z for all cosmological science goals</a:t>
            </a:r>
            <a:endParaRPr i="1"/>
          </a:p>
        </p:txBody>
      </p:sp>
      <p:sp>
        <p:nvSpPr>
          <p:cNvPr id="71" name="Google Shape;71;p15"/>
          <p:cNvSpPr txBox="1"/>
          <p:nvPr/>
        </p:nvSpPr>
        <p:spPr>
          <a:xfrm>
            <a:off x="7392125" y="4655525"/>
            <a:ext cx="1688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Newman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z-binned: XGBoost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5" y="1118346"/>
            <a:ext cx="8431324" cy="387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/>
        </p:nvSpPr>
        <p:spPr>
          <a:xfrm>
            <a:off x="1659850" y="208625"/>
            <a:ext cx="2212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Random Forest</a:t>
            </a:r>
            <a:endParaRPr b="1"/>
          </a:p>
        </p:txBody>
      </p:sp>
      <p:sp>
        <p:nvSpPr>
          <p:cNvPr id="284" name="Google Shape;284;p43"/>
          <p:cNvSpPr txBox="1"/>
          <p:nvPr/>
        </p:nvSpPr>
        <p:spPr>
          <a:xfrm>
            <a:off x="6148775" y="215219"/>
            <a:ext cx="1868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XGBoost</a:t>
            </a:r>
            <a:endParaRPr b="1"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50925"/>
            <a:ext cx="8270750" cy="41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Gaussian process</a:t>
            </a:r>
            <a:endParaRPr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29" y="1166413"/>
            <a:ext cx="8320724" cy="382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/>
        </p:nvSpPr>
        <p:spPr>
          <a:xfrm>
            <a:off x="5194275" y="445025"/>
            <a:ext cx="3798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 well with features in magnitudes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 &gt; 100 Gb memory after 10^4 training samples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LSST photo-z requirements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1510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order to achieve LSST science goals, photo-z has to reach requirement level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Actual performance: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Simulation (perfect knowledge): 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Outlier fraction: &lt; 10%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Bias: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Takes time to prepare the training samples due to the depth and </a:t>
            </a:r>
            <a:r>
              <a:rPr lang="en"/>
              <a:t>coverage</a:t>
            </a:r>
            <a:r>
              <a:rPr lang="en"/>
              <a:t> of LSST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675" y="2759650"/>
            <a:ext cx="1052275" cy="2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547" y="3079344"/>
            <a:ext cx="1052311" cy="2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275" y="3686479"/>
            <a:ext cx="388865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7177450" y="4704850"/>
            <a:ext cx="2478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highlight>
                  <a:srgbClr val="FFFFFF"/>
                </a:highlight>
              </a:rPr>
              <a:t>LSST Science Book V2.0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1400" y="1931875"/>
            <a:ext cx="1952274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7102200" y="3286500"/>
            <a:ext cx="1391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requires calibration</a:t>
            </a:r>
            <a:endParaRPr/>
          </a:p>
        </p:txBody>
      </p:sp>
      <p:cxnSp>
        <p:nvCxnSpPr>
          <p:cNvPr id="84" name="Google Shape;84;p16"/>
          <p:cNvCxnSpPr>
            <a:stCxn id="83" idx="1"/>
          </p:cNvCxnSpPr>
          <p:nvPr/>
        </p:nvCxnSpPr>
        <p:spPr>
          <a:xfrm flipH="1">
            <a:off x="6020700" y="3486450"/>
            <a:ext cx="1081500" cy="2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800" y="1171891"/>
            <a:ext cx="6723325" cy="311155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795525" y="157300"/>
            <a:ext cx="73407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scaling between photo-z estimation error with the training sample size seems to follow a simple power law: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Google Shape;91;p17"/>
          <p:cNvSpPr txBox="1"/>
          <p:nvPr/>
        </p:nvSpPr>
        <p:spPr>
          <a:xfrm>
            <a:off x="7019825" y="4543750"/>
            <a:ext cx="7340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7849550" y="4685400"/>
            <a:ext cx="2478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highlight>
                  <a:srgbClr val="FFFFFF"/>
                </a:highlight>
              </a:rPr>
              <a:t>Newman 2019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600" y="1003425"/>
            <a:ext cx="1622100" cy="2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6310300" y="1021075"/>
            <a:ext cx="2478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876300" y="4310500"/>
            <a:ext cx="68979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Different algorithms may scale differently with training samples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 if different MLs based photo-z algorithms follow similar power law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Study how photo-z estimation errors depend on training sample sizes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Study how fraction of outliers depends depends on training sample sizes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the simulated LSST data in Melissa et. al. 2017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Magnitudes in ugrizy bands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Added noise to simulate telescope property to make data “realistic looking”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201" y="2050400"/>
            <a:ext cx="3880851" cy="28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7309100" y="4799400"/>
            <a:ext cx="267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Melissa 2017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320" y="2050400"/>
            <a:ext cx="3644881" cy="288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975" y="152400"/>
            <a:ext cx="484401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5730225" y="2368950"/>
            <a:ext cx="19614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Correlated &amp; non-Gaussian</a:t>
            </a:r>
            <a:endParaRPr/>
          </a:p>
        </p:txBody>
      </p:sp>
      <p:cxnSp>
        <p:nvCxnSpPr>
          <p:cNvPr id="117" name="Google Shape;117;p20"/>
          <p:cNvCxnSpPr>
            <a:stCxn id="116" idx="1"/>
          </p:cNvCxnSpPr>
          <p:nvPr/>
        </p:nvCxnSpPr>
        <p:spPr>
          <a:xfrm flipH="1">
            <a:off x="4715325" y="2882400"/>
            <a:ext cx="10149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20"/>
          <p:cNvCxnSpPr>
            <a:stCxn id="116" idx="1"/>
          </p:cNvCxnSpPr>
          <p:nvPr/>
        </p:nvCxnSpPr>
        <p:spPr>
          <a:xfrm flipH="1">
            <a:off x="3864825" y="2882400"/>
            <a:ext cx="1865400" cy="4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Sklearn: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K-nearest neighbours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XGBoost (not in sklearn but </a:t>
            </a:r>
            <a:r>
              <a:rPr lang="en"/>
              <a:t>equivalent</a:t>
            </a:r>
            <a:r>
              <a:rPr lang="en"/>
              <a:t>)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/>
              <a:t>ANNz2: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Artificial neural network (ANN)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Boosted decision tree (BDT)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ANN + BDT mixture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